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notesMasterIdLst>
    <p:notesMasterId r:id="rId26"/>
  </p:notes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8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3" r:id="rId22"/>
    <p:sldId id="277" r:id="rId23"/>
    <p:sldId id="278" r:id="rId24"/>
    <p:sldId id="281" r:id="rId25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B330D7C8-6F8E-419E-953F-655A0E89D754}">
          <p14:sldIdLst>
            <p14:sldId id="257"/>
            <p14:sldId id="256"/>
            <p14:sldId id="258"/>
            <p14:sldId id="259"/>
            <p14:sldId id="260"/>
            <p14:sldId id="261"/>
            <p14:sldId id="263"/>
            <p14:sldId id="264"/>
            <p14:sldId id="265"/>
            <p14:sldId id="282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Untitled Section" id="{3EFF99B6-B462-480F-874E-5E77990F2924}">
          <p14:sldIdLst>
            <p14:sldId id="278"/>
            <p14:sldId id="28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-91" y="-9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D316D-2CE4-41CA-9B56-F6504F61944D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B9D81-51D3-4BE0-A634-2E455E9C3D3D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xmlns="" val="139512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xmlns="" val="253610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scripts are executed on the server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9D81-51D3-4BE0-A634-2E455E9C3D3D}" type="slidenum">
              <a:rPr lang="el-GR" smtClean="0"/>
              <a:pPr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xmlns="" val="257266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373B0-2430-4DF1-B040-E538307ED543}" type="datetimeFigureOut">
              <a:rPr lang="el-GR" smtClean="0"/>
              <a:pPr/>
              <a:t>10/5/2013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4A53E-B7A4-4551-9D6B-C66115BF0784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2676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JavaScript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5536" y="1412776"/>
            <a:ext cx="3826768" cy="356125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Interpreted computer programming language</a:t>
            </a:r>
          </a:p>
          <a:p>
            <a:r>
              <a:rPr lang="en-US" dirty="0" smtClean="0"/>
              <a:t>Prototype-based scripting language</a:t>
            </a:r>
          </a:p>
          <a:p>
            <a:r>
              <a:rPr lang="en-US" dirty="0" smtClean="0"/>
              <a:t>It’s dynamic, weakly typed and has first-class functions</a:t>
            </a:r>
          </a:p>
          <a:p>
            <a:r>
              <a:rPr lang="en-US" dirty="0" smtClean="0"/>
              <a:t>Website usage</a:t>
            </a:r>
          </a:p>
          <a:p>
            <a:pPr marL="0" indent="0">
              <a:buNone/>
            </a:pPr>
            <a:r>
              <a:rPr lang="en-US" dirty="0" smtClean="0"/>
              <a:t>-load new page   content via AJAX</a:t>
            </a:r>
          </a:p>
          <a:p>
            <a:pPr marL="0" indent="0">
              <a:buNone/>
            </a:pPr>
            <a:r>
              <a:rPr lang="en-US" dirty="0" smtClean="0"/>
              <a:t>-animation of page elements</a:t>
            </a:r>
          </a:p>
          <a:p>
            <a:pPr marL="0" indent="0">
              <a:buNone/>
            </a:pPr>
            <a:r>
              <a:rPr lang="en-US" dirty="0" smtClean="0"/>
              <a:t>-interactive content</a:t>
            </a:r>
          </a:p>
          <a:p>
            <a:pPr marL="0" indent="0">
              <a:buNone/>
            </a:pPr>
            <a:r>
              <a:rPr lang="en-US" dirty="0" smtClean="0"/>
              <a:t>-validating input of web forms</a:t>
            </a:r>
          </a:p>
          <a:p>
            <a:endParaRPr lang="el-G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88024" y="274638"/>
            <a:ext cx="38987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Isotope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5" descr="tumblr_lztftkjqd11qhn3smo1_128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1196752"/>
            <a:ext cx="3600400" cy="2246822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4716016" y="3573017"/>
            <a:ext cx="4038600" cy="32849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Dynamic Layouts</a:t>
            </a:r>
          </a:p>
          <a:p>
            <a:pPr lvl="1"/>
            <a:r>
              <a:rPr lang="en-US" sz="1800" dirty="0" err="1" smtClean="0"/>
              <a:t>Intellligent</a:t>
            </a:r>
            <a:r>
              <a:rPr lang="en-US" sz="1800" dirty="0" smtClean="0"/>
              <a:t>, dynamic layouts</a:t>
            </a:r>
          </a:p>
          <a:p>
            <a:r>
              <a:rPr lang="en-US" sz="2400" dirty="0" smtClean="0"/>
              <a:t>Filtering </a:t>
            </a:r>
          </a:p>
          <a:p>
            <a:pPr lvl="1"/>
            <a:r>
              <a:rPr lang="en-US" sz="1800" dirty="0" smtClean="0"/>
              <a:t>Hide &amp; Reveal elements easily</a:t>
            </a:r>
          </a:p>
          <a:p>
            <a:pPr lvl="1"/>
            <a:r>
              <a:rPr lang="en-US" sz="1800" dirty="0" err="1" smtClean="0"/>
              <a:t>JQuery</a:t>
            </a:r>
            <a:r>
              <a:rPr lang="en-US" sz="1800" dirty="0" smtClean="0"/>
              <a:t> selectors</a:t>
            </a:r>
          </a:p>
          <a:p>
            <a:r>
              <a:rPr lang="en-US" sz="2400" dirty="0" smtClean="0"/>
              <a:t>Sorting</a:t>
            </a:r>
          </a:p>
          <a:p>
            <a:pPr lvl="1"/>
            <a:r>
              <a:rPr lang="en-US" sz="1800" dirty="0" smtClean="0"/>
              <a:t>Re-order item elements with sorting</a:t>
            </a:r>
            <a:endParaRPr lang="el-GR" sz="1800" dirty="0"/>
          </a:p>
        </p:txBody>
      </p:sp>
      <p:pic>
        <p:nvPicPr>
          <p:cNvPr id="7" name="Picture 6" descr="javascript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5013176"/>
            <a:ext cx="2742973" cy="914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Name : </a:t>
            </a:r>
            <a:r>
              <a:rPr lang="en-US" dirty="0" err="1" smtClean="0"/>
              <a:t>SocioPub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560" y="2592685"/>
            <a:ext cx="8147248" cy="4265315"/>
          </a:xfrm>
        </p:spPr>
        <p:txBody>
          <a:bodyPr/>
          <a:lstStyle/>
          <a:p>
            <a:r>
              <a:rPr lang="en-US" dirty="0" smtClean="0"/>
              <a:t>Social Publishing website</a:t>
            </a:r>
          </a:p>
          <a:p>
            <a:r>
              <a:rPr lang="en-US" dirty="0" smtClean="0"/>
              <a:t>Users can post their own content, either articles from other websites they liked and they want to share or their personal journals</a:t>
            </a:r>
          </a:p>
          <a:p>
            <a:r>
              <a:rPr lang="en-US" dirty="0" smtClean="0"/>
              <a:t>Every article is shown as an  abstract of the original one</a:t>
            </a:r>
          </a:p>
          <a:p>
            <a:r>
              <a:rPr lang="en-US" dirty="0" smtClean="0"/>
              <a:t>Users connect to other users sharing their content</a:t>
            </a:r>
          </a:p>
        </p:txBody>
      </p:sp>
      <p:pic>
        <p:nvPicPr>
          <p:cNvPr id="4" name="Picture 3" descr="socio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5896" y="1556792"/>
            <a:ext cx="1488164" cy="648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B05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features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Article’s value can be measured in multiple </a:t>
            </a:r>
            <a:r>
              <a:rPr lang="en-US" dirty="0" smtClean="0"/>
              <a:t>ways(likes , shares , views)</a:t>
            </a:r>
          </a:p>
          <a:p>
            <a:r>
              <a:rPr lang="en-US" dirty="0" smtClean="0"/>
              <a:t>Articles can be aligned in many ways(chronological order , device resolution and size , auto-alignment when window size changes)</a:t>
            </a:r>
          </a:p>
          <a:p>
            <a:r>
              <a:rPr lang="en-US" dirty="0" smtClean="0"/>
              <a:t>Content filtering according to categories , sources and other measures</a:t>
            </a:r>
          </a:p>
          <a:p>
            <a:r>
              <a:rPr lang="en-US" dirty="0" smtClean="0"/>
              <a:t>Search ability using any preferred keywords</a:t>
            </a:r>
            <a:endParaRPr lang="el-GR" dirty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Account</a:t>
            </a:r>
            <a:endParaRPr lang="el-GR" dirty="0"/>
          </a:p>
        </p:txBody>
      </p:sp>
      <p:pic>
        <p:nvPicPr>
          <p:cNvPr id="6" name="Content Placeholder 5" descr="email_error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1239376"/>
            <a:ext cx="2520280" cy="5554774"/>
          </a:xfrm>
        </p:spPr>
      </p:pic>
      <p:pic>
        <p:nvPicPr>
          <p:cNvPr id="5" name="Content Placeholder 4" descr="createAccount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763688" y="1340768"/>
            <a:ext cx="5484837" cy="4752528"/>
          </a:xfrm>
        </p:spPr>
      </p:pic>
      <p:pic>
        <p:nvPicPr>
          <p:cNvPr id="7" name="Picture 6" descr="username_err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152" y="1268760"/>
            <a:ext cx="2592288" cy="54726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7664" y="6309320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Συμπλήρωση της φόρμας για δημιουργία λογαριασμού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3851920" y="213285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ERRORS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l-GR" dirty="0"/>
          </a:p>
        </p:txBody>
      </p:sp>
      <p:pic>
        <p:nvPicPr>
          <p:cNvPr id="5" name="Content Placeholder 4" descr="login.png"/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38058" y="1874189"/>
            <a:ext cx="3276884" cy="3977985"/>
          </a:xfrm>
          <a:prstGeom prst="rect">
            <a:avLst/>
          </a:prstGeom>
        </p:spPr>
      </p:pic>
      <p:pic>
        <p:nvPicPr>
          <p:cNvPr id="6" name="Content Placeholder 5" descr="login_pampos.png"/>
          <p:cNvPicPr>
            <a:picLocks noGrp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002385" y="1790362"/>
            <a:ext cx="3330229" cy="4145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irst time login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7944" y="1124744"/>
            <a:ext cx="4038600" cy="2232248"/>
          </a:xfrm>
        </p:spPr>
        <p:txBody>
          <a:bodyPr/>
          <a:lstStyle/>
          <a:p>
            <a:r>
              <a:rPr lang="en-US" dirty="0" smtClean="0"/>
              <a:t>No articles yet</a:t>
            </a:r>
          </a:p>
          <a:p>
            <a:r>
              <a:rPr lang="en-US" dirty="0" smtClean="0"/>
              <a:t>Latest articles of other users on the left</a:t>
            </a:r>
          </a:p>
          <a:p>
            <a:r>
              <a:rPr lang="en-US" dirty="0" smtClean="0"/>
              <a:t>Post an article windows</a:t>
            </a:r>
            <a:endParaRPr lang="el-GR" dirty="0"/>
          </a:p>
        </p:txBody>
      </p:sp>
      <p:pic>
        <p:nvPicPr>
          <p:cNvPr id="5" name="Content Placeholder 4" descr="after_login1.png"/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1124744"/>
            <a:ext cx="3528392" cy="496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mobile_first_log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072" y="3212976"/>
            <a:ext cx="2123728" cy="3515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an article</a:t>
            </a:r>
            <a:endParaRPr lang="el-GR" dirty="0"/>
          </a:p>
        </p:txBody>
      </p:sp>
      <p:pic>
        <p:nvPicPr>
          <p:cNvPr id="5" name="Content Placeholder 4" descr="post_article.png"/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3826768" cy="1828800"/>
          </a:xfrm>
          <a:prstGeom prst="rect">
            <a:avLst/>
          </a:prstGeom>
        </p:spPr>
      </p:pic>
      <p:pic>
        <p:nvPicPr>
          <p:cNvPr id="6" name="Picture 5" descr="ready_2_preview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3933056"/>
            <a:ext cx="3826768" cy="1944216"/>
          </a:xfrm>
          <a:prstGeom prst="rect">
            <a:avLst/>
          </a:prstGeom>
        </p:spPr>
      </p:pic>
      <p:pic>
        <p:nvPicPr>
          <p:cNvPr id="7" name="Content Placeholder 6" descr="post_nerw.png"/>
          <p:cNvPicPr>
            <a:picLocks noGrp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932040" y="1600200"/>
            <a:ext cx="3096345" cy="4726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l-GR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169" b="5247"/>
          <a:stretch/>
        </p:blipFill>
        <p:spPr bwMode="auto">
          <a:xfrm>
            <a:off x="457200" y="1628800"/>
            <a:ext cx="8229600" cy="45365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</a:t>
            </a:r>
            <a:endParaRPr lang="el-GR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169" r="92054" b="5247"/>
          <a:stretch/>
        </p:blipFill>
        <p:spPr bwMode="auto">
          <a:xfrm>
            <a:off x="1691680" y="1600200"/>
            <a:ext cx="1728191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 rotWithShape="1">
          <a:blip r:embed="rId3" cstate="print"/>
          <a:srcRect t="23127" r="70925" b="5246"/>
          <a:stretch/>
        </p:blipFill>
        <p:spPr bwMode="auto">
          <a:xfrm>
            <a:off x="4355976" y="1616349"/>
            <a:ext cx="3699757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features</a:t>
            </a:r>
            <a:endParaRPr lang="el-GR" dirty="0"/>
          </a:p>
        </p:txBody>
      </p:sp>
      <p:pic>
        <p:nvPicPr>
          <p:cNvPr id="5" name="Content Placeholder 4" descr="after_post2.png"/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199"/>
            <a:ext cx="3826768" cy="4525963"/>
          </a:xfrm>
          <a:prstGeom prst="rect">
            <a:avLst/>
          </a:prstGeom>
        </p:spPr>
      </p:pic>
      <p:pic>
        <p:nvPicPr>
          <p:cNvPr id="6" name="Content Placeholder 5" descr="leitourgies.png"/>
          <p:cNvPicPr>
            <a:picLocks noGrp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98509" y="1988840"/>
            <a:ext cx="4042792" cy="147807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2" name="Picture 21" descr="after_post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345" t="73430" b="19643"/>
          <a:stretch/>
        </p:blipFill>
        <p:spPr bwMode="auto">
          <a:xfrm>
            <a:off x="4598508" y="3863180"/>
            <a:ext cx="1863259" cy="5754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3" name="Picture 22" descr="after_post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750"/>
          <a:stretch/>
        </p:blipFill>
        <p:spPr bwMode="auto">
          <a:xfrm>
            <a:off x="4598508" y="5229200"/>
            <a:ext cx="4088291" cy="498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0"/>
            <a:ext cx="7772400" cy="1470025"/>
          </a:xfrm>
        </p:spPr>
        <p:txBody>
          <a:bodyPr/>
          <a:lstStyle/>
          <a:p>
            <a:r>
              <a:rPr lang="en-US" dirty="0" smtClean="0"/>
              <a:t>Social Publishing System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4005064"/>
            <a:ext cx="6400800" cy="1752600"/>
          </a:xfrm>
        </p:spPr>
        <p:txBody>
          <a:bodyPr>
            <a:normAutofit/>
          </a:bodyPr>
          <a:lstStyle/>
          <a:p>
            <a:r>
              <a:rPr lang="el-GR" dirty="0" smtClean="0"/>
              <a:t>Χαράλαμπος Χαραλάμπους</a:t>
            </a:r>
          </a:p>
          <a:p>
            <a:r>
              <a:rPr lang="el-GR" dirty="0" smtClean="0"/>
              <a:t>Πασχάλης Μπέης</a:t>
            </a:r>
          </a:p>
          <a:p>
            <a:r>
              <a:rPr lang="el-GR" dirty="0" smtClean="0"/>
              <a:t>Δημήτρης Χριστοφή</a:t>
            </a:r>
            <a:endParaRPr lang="el-GR" dirty="0"/>
          </a:p>
        </p:txBody>
      </p:sp>
      <p:sp>
        <p:nvSpPr>
          <p:cNvPr id="4" name="TextBox 3"/>
          <p:cNvSpPr txBox="1"/>
          <p:nvPr/>
        </p:nvSpPr>
        <p:spPr>
          <a:xfrm>
            <a:off x="5940152" y="5953968"/>
            <a:ext cx="318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Καθηγητής</a:t>
            </a:r>
            <a:r>
              <a:rPr lang="en-US" dirty="0" smtClean="0"/>
              <a:t> </a:t>
            </a:r>
            <a:r>
              <a:rPr lang="el-GR" dirty="0" smtClean="0"/>
              <a:t>:</a:t>
            </a:r>
            <a:r>
              <a:rPr lang="en-US" dirty="0" smtClean="0"/>
              <a:t> </a:t>
            </a:r>
            <a:r>
              <a:rPr lang="el-GR" dirty="0" smtClean="0"/>
              <a:t>Μάριος Δικ</a:t>
            </a:r>
            <a:r>
              <a:rPr lang="el-GR" dirty="0"/>
              <a:t>α</a:t>
            </a:r>
            <a:r>
              <a:rPr lang="el-GR" dirty="0" smtClean="0"/>
              <a:t>ιάκος</a:t>
            </a:r>
          </a:p>
          <a:p>
            <a:r>
              <a:rPr lang="el-GR" dirty="0" smtClean="0"/>
              <a:t>Λευκωσία, Μάιος 2013</a:t>
            </a:r>
            <a:endParaRPr lang="el-GR" dirty="0"/>
          </a:p>
        </p:txBody>
      </p:sp>
      <p:pic>
        <p:nvPicPr>
          <p:cNvPr id="5" name="Picture 4" descr="soci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1268760"/>
            <a:ext cx="3251200" cy="2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l-GR" dirty="0"/>
          </a:p>
        </p:txBody>
      </p:sp>
      <p:pic>
        <p:nvPicPr>
          <p:cNvPr id="5" name="Content Placeholder 4" descr="filters.png"/>
          <p:cNvPicPr>
            <a:picLocks noGrp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6277"/>
          <a:stretch/>
        </p:blipFill>
        <p:spPr bwMode="auto">
          <a:xfrm>
            <a:off x="1043608" y="2291494"/>
            <a:ext cx="2392712" cy="31433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Content Placeholder 5" descr="filters.png"/>
          <p:cNvPicPr>
            <a:picLocks noGrp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722"/>
          <a:stretch/>
        </p:blipFill>
        <p:spPr bwMode="auto">
          <a:xfrm>
            <a:off x="5796136" y="1619405"/>
            <a:ext cx="1440159" cy="44875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n-US" dirty="0" smtClean="0"/>
              <a:t>Search</a:t>
            </a:r>
            <a:endParaRPr lang="el-GR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2" cstate="print"/>
          <a:srcRect l="8668" t="13811" r="53046" b="81371"/>
          <a:stretch/>
        </p:blipFill>
        <p:spPr bwMode="auto">
          <a:xfrm>
            <a:off x="251520" y="1598932"/>
            <a:ext cx="8435280" cy="533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946" t="14133" r="29208" b="8137"/>
          <a:stretch/>
        </p:blipFill>
        <p:spPr bwMode="auto">
          <a:xfrm>
            <a:off x="251520" y="2276474"/>
            <a:ext cx="8435280" cy="3888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635896" y="5445224"/>
            <a:ext cx="936104" cy="1440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ounded Rectangle 7"/>
          <p:cNvSpPr/>
          <p:nvPr/>
        </p:nvSpPr>
        <p:spPr>
          <a:xfrm>
            <a:off x="7596336" y="4653136"/>
            <a:ext cx="792088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ounded Rectangle 8"/>
          <p:cNvSpPr/>
          <p:nvPr/>
        </p:nvSpPr>
        <p:spPr>
          <a:xfrm>
            <a:off x="7308304" y="3789040"/>
            <a:ext cx="936104" cy="1440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1" name="Curved Connector 10"/>
          <p:cNvCxnSpPr>
            <a:endCxn id="7" idx="1"/>
          </p:cNvCxnSpPr>
          <p:nvPr/>
        </p:nvCxnSpPr>
        <p:spPr>
          <a:xfrm rot="16200000" flipH="1">
            <a:off x="863588" y="2744924"/>
            <a:ext cx="3096344" cy="24482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1259632" y="2314150"/>
            <a:ext cx="6336704" cy="25550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endCxn id="9" idx="1"/>
          </p:cNvCxnSpPr>
          <p:nvPr/>
        </p:nvCxnSpPr>
        <p:spPr>
          <a:xfrm>
            <a:off x="1331640" y="2420888"/>
            <a:ext cx="5976664" cy="14401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creenshot_2013-05-08-11-08-5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1196752"/>
            <a:ext cx="3281536" cy="54692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63688" y="476672"/>
            <a:ext cx="1802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Mobile</a:t>
            </a:r>
            <a:endParaRPr lang="el-GR" sz="4400" dirty="0">
              <a:latin typeface="+mj-lt"/>
            </a:endParaRPr>
          </a:p>
        </p:txBody>
      </p:sp>
      <p:pic>
        <p:nvPicPr>
          <p:cNvPr id="14" name="Picture 13" descr="Screenshot_2013-05-07-10-24-3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4008" y="1196752"/>
            <a:ext cx="3312368" cy="5520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manipulation</a:t>
            </a:r>
            <a:endParaRPr lang="el-GR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62" t="20236" r="70925" b="54390"/>
          <a:stretch/>
        </p:blipFill>
        <p:spPr bwMode="auto">
          <a:xfrm>
            <a:off x="755576" y="2677994"/>
            <a:ext cx="3384376" cy="23703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766" t="22484" r="71105" b="29015"/>
          <a:stretch/>
        </p:blipFill>
        <p:spPr bwMode="auto">
          <a:xfrm>
            <a:off x="5004048" y="1916833"/>
            <a:ext cx="3038015" cy="37203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9" name="Oval 8"/>
          <p:cNvSpPr/>
          <p:nvPr/>
        </p:nvSpPr>
        <p:spPr>
          <a:xfrm>
            <a:off x="7452320" y="1916833"/>
            <a:ext cx="720080" cy="50405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1324744"/>
          </a:xfrm>
        </p:spPr>
        <p:txBody>
          <a:bodyPr/>
          <a:lstStyle/>
          <a:p>
            <a:r>
              <a:rPr lang="en-US" dirty="0" smtClean="0"/>
              <a:t>Fully functional website ready for official use</a:t>
            </a:r>
          </a:p>
          <a:p>
            <a:r>
              <a:rPr lang="en-US" dirty="0" smtClean="0"/>
              <a:t>Modern design adjusted to new technologies</a:t>
            </a:r>
          </a:p>
          <a:p>
            <a:endParaRPr lang="el-GR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754" y="29249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extensions</a:t>
            </a:r>
            <a:endParaRPr lang="el-GR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789040"/>
            <a:ext cx="8229600" cy="2620888"/>
          </a:xfrm>
        </p:spPr>
        <p:txBody>
          <a:bodyPr/>
          <a:lstStyle/>
          <a:p>
            <a:r>
              <a:rPr lang="en-US" dirty="0" smtClean="0"/>
              <a:t>Social network buttons ( Facebook like , google plus +1, retweet)</a:t>
            </a:r>
          </a:p>
          <a:p>
            <a:r>
              <a:rPr lang="en-US" dirty="0" smtClean="0"/>
              <a:t>Connect with other users for better communication (messages , chat , forum)</a:t>
            </a:r>
          </a:p>
          <a:p>
            <a:r>
              <a:rPr lang="en-US" dirty="0" smtClean="0"/>
              <a:t>Help , about , settings features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endParaRPr lang="el-GR" dirty="0"/>
          </a:p>
        </p:txBody>
      </p:sp>
      <p:pic>
        <p:nvPicPr>
          <p:cNvPr id="4" name="Picture 3" descr="apori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6115" y="2590727"/>
            <a:ext cx="6111770" cy="1676545"/>
          </a:xfrm>
          <a:prstGeom prst="rect">
            <a:avLst/>
          </a:prstGeom>
        </p:spPr>
      </p:pic>
      <p:pic>
        <p:nvPicPr>
          <p:cNvPr id="5" name="Picture 4" descr="logout_sma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2420888"/>
            <a:ext cx="3931592" cy="1999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206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Click_Hand_WebHel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3933056"/>
            <a:ext cx="2144523" cy="18893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publishing</a:t>
            </a:r>
            <a:endParaRPr lang="el-GR" dirty="0"/>
          </a:p>
        </p:txBody>
      </p:sp>
      <p:pic>
        <p:nvPicPr>
          <p:cNvPr id="5" name="Content Placeholder 4" descr="soci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48064" y="1844824"/>
            <a:ext cx="3803901" cy="3240360"/>
          </a:xfr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/>
              <a:t>Social publishing unites audiences and builds communities around great </a:t>
            </a:r>
            <a:r>
              <a:rPr lang="en-US" sz="3200" dirty="0" smtClean="0"/>
              <a:t>content.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/>
              <a:t>Blend </a:t>
            </a:r>
            <a:r>
              <a:rPr lang="en-US" sz="3200" dirty="0"/>
              <a:t>of three </a:t>
            </a:r>
            <a:r>
              <a:rPr lang="en-US" sz="3200" dirty="0" smtClean="0"/>
              <a:t>categories</a:t>
            </a:r>
          </a:p>
          <a:p>
            <a:r>
              <a:rPr lang="en-US" sz="3200" b="1" dirty="0" smtClean="0"/>
              <a:t>     -</a:t>
            </a:r>
            <a:r>
              <a:rPr lang="en-US" sz="3200" dirty="0" smtClean="0"/>
              <a:t> </a:t>
            </a:r>
            <a:r>
              <a:rPr lang="en-US" sz="3200" dirty="0"/>
              <a:t>Web Content </a:t>
            </a:r>
            <a:r>
              <a:rPr lang="en-US" sz="3200" dirty="0" smtClean="0"/>
              <a:t>     	Management</a:t>
            </a:r>
            <a:endParaRPr lang="en-US" sz="3200" dirty="0"/>
          </a:p>
          <a:p>
            <a:r>
              <a:rPr lang="en-US" sz="3200" dirty="0" smtClean="0"/>
              <a:t>     -Social </a:t>
            </a:r>
            <a:r>
              <a:rPr lang="en-US" sz="3200" dirty="0"/>
              <a:t>Software (blogs, </a:t>
            </a:r>
            <a:r>
              <a:rPr lang="en-US" sz="3200" dirty="0" smtClean="0"/>
              <a:t>  	wikis</a:t>
            </a:r>
            <a:r>
              <a:rPr lang="en-US" sz="3200" dirty="0"/>
              <a:t>, social </a:t>
            </a:r>
            <a:r>
              <a:rPr lang="en-US" sz="3200" dirty="0" smtClean="0"/>
              <a:t>	networking 	platforms</a:t>
            </a:r>
            <a:r>
              <a:rPr lang="en-US" sz="3200" dirty="0"/>
              <a:t>, forums, </a:t>
            </a:r>
            <a:r>
              <a:rPr lang="en-US" sz="3200" dirty="0" smtClean="0"/>
              <a:t>	etc</a:t>
            </a:r>
            <a:r>
              <a:rPr lang="en-US" sz="3200" dirty="0"/>
              <a:t>.)</a:t>
            </a:r>
          </a:p>
          <a:p>
            <a:r>
              <a:rPr lang="en-US" sz="3200" dirty="0" smtClean="0"/>
              <a:t>     -Web </a:t>
            </a:r>
            <a:r>
              <a:rPr lang="en-US" sz="3200" dirty="0"/>
              <a:t>application </a:t>
            </a:r>
            <a:r>
              <a:rPr lang="en-US" sz="3200" dirty="0" smtClean="0"/>
              <a:t>    	frameworks </a:t>
            </a:r>
            <a:endParaRPr lang="en-US" sz="3200" dirty="0"/>
          </a:p>
          <a:p>
            <a:pPr lvl="0">
              <a:spcBef>
                <a:spcPct val="20000"/>
              </a:spcBef>
              <a:defRPr/>
            </a:pPr>
            <a:endParaRPr lang="en-US" sz="3200" b="1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concept of our project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social publishing system independent from other  social networks</a:t>
            </a:r>
          </a:p>
          <a:p>
            <a:r>
              <a:rPr lang="en-US" dirty="0" smtClean="0"/>
              <a:t>Encourage users to add their personal journals</a:t>
            </a:r>
          </a:p>
          <a:p>
            <a:r>
              <a:rPr lang="en-US" dirty="0" smtClean="0"/>
              <a:t>Offer a user friendly environment and smart design</a:t>
            </a:r>
          </a:p>
          <a:p>
            <a:r>
              <a:rPr lang="en-US" dirty="0" smtClean="0"/>
              <a:t>A website adapted to new technologies and new marketing needs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(Hypertext Preprocessor)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1628800"/>
            <a:ext cx="5040560" cy="46805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Server scripting language</a:t>
            </a:r>
          </a:p>
          <a:p>
            <a:r>
              <a:rPr lang="en-US" dirty="0" smtClean="0"/>
              <a:t>Powerful tool for making dynamic and interactive Web pages</a:t>
            </a:r>
          </a:p>
          <a:p>
            <a:r>
              <a:rPr lang="en-US" dirty="0" smtClean="0"/>
              <a:t>Can edit files on the server (create, open, read, write, close)</a:t>
            </a:r>
          </a:p>
          <a:p>
            <a:r>
              <a:rPr lang="en-US" dirty="0" smtClean="0"/>
              <a:t>Add, delete, modify data in DB</a:t>
            </a:r>
          </a:p>
          <a:p>
            <a:r>
              <a:rPr lang="en-US" dirty="0" smtClean="0"/>
              <a:t>Runs on different platforms</a:t>
            </a:r>
          </a:p>
          <a:p>
            <a:r>
              <a:rPr lang="en-US" dirty="0" smtClean="0"/>
              <a:t>Support a wide range of DBs</a:t>
            </a:r>
          </a:p>
          <a:p>
            <a:r>
              <a:rPr lang="en-US" dirty="0" smtClean="0"/>
              <a:t>Data encryption</a:t>
            </a:r>
          </a:p>
          <a:p>
            <a:endParaRPr lang="el-GR" dirty="0"/>
          </a:p>
        </p:txBody>
      </p:sp>
      <p:pic>
        <p:nvPicPr>
          <p:cNvPr id="6" name="Content Placeholder 5" descr="php-logo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364088" y="3639982"/>
            <a:ext cx="3593976" cy="23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ph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8104" y="1556792"/>
            <a:ext cx="2831976" cy="1490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  <a:noFill/>
          <a:ln>
            <a:solidFill>
              <a:schemeClr val="bg2"/>
            </a:solidFill>
          </a:ln>
        </p:spPr>
        <p:txBody>
          <a:bodyPr/>
          <a:lstStyle/>
          <a:p>
            <a:r>
              <a:rPr lang="en-US" dirty="0" smtClean="0"/>
              <a:t>HTML &amp; CSS</a:t>
            </a:r>
            <a:endParaRPr lang="el-G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79512" y="1412776"/>
            <a:ext cx="5976664" cy="2736304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Hypertext Markup Language (HTML)</a:t>
            </a:r>
          </a:p>
          <a:p>
            <a:r>
              <a:rPr lang="en-US" sz="2400" dirty="0" smtClean="0"/>
              <a:t>The main markup language for creating websites</a:t>
            </a:r>
          </a:p>
          <a:p>
            <a:r>
              <a:rPr lang="en-US" sz="2400" dirty="0" smtClean="0"/>
              <a:t>Written in the form of HTML elements consisting of tags enclosed in angle brackets</a:t>
            </a:r>
          </a:p>
          <a:p>
            <a:r>
              <a:rPr lang="en-US" sz="2400" dirty="0" smtClean="0"/>
              <a:t>Browsers read HTML docs &amp; compose them into visible or audible web pages</a:t>
            </a:r>
          </a:p>
        </p:txBody>
      </p:sp>
      <p:pic>
        <p:nvPicPr>
          <p:cNvPr id="5" name="Content Placeholder 4" descr="css.gif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79512" y="4365104"/>
            <a:ext cx="2736304" cy="2219813"/>
          </a:xfrm>
        </p:spPr>
      </p:pic>
      <p:pic>
        <p:nvPicPr>
          <p:cNvPr id="8" name="Picture 7" descr="html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2160" y="1412776"/>
            <a:ext cx="2818746" cy="2818746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>
          <a:xfrm>
            <a:off x="3059832" y="4293096"/>
            <a:ext cx="5410944" cy="242088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Cascading Style Sheets (CSS)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Style sheet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mechanism for adding style to Web documents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aseline="0" dirty="0" smtClean="0"/>
              <a:t>Style</a:t>
            </a:r>
            <a:r>
              <a:rPr lang="en-US" sz="2400" dirty="0" smtClean="0"/>
              <a:t> (e.g. fonts, colors, spacing)</a:t>
            </a: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34680" cy="922114"/>
          </a:xfrm>
        </p:spPr>
        <p:txBody>
          <a:bodyPr/>
          <a:lstStyle/>
          <a:p>
            <a:r>
              <a:rPr lang="en-US" dirty="0" err="1" smtClean="0"/>
              <a:t>MySQL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0" y="2348880"/>
            <a:ext cx="4499992" cy="3672407"/>
          </a:xfrm>
        </p:spPr>
        <p:txBody>
          <a:bodyPr>
            <a:normAutofit/>
          </a:bodyPr>
          <a:lstStyle/>
          <a:p>
            <a:r>
              <a:rPr lang="en-US" sz="2300" dirty="0" err="1" smtClean="0"/>
              <a:t>MySQL</a:t>
            </a:r>
            <a:r>
              <a:rPr lang="en-US" sz="2300" dirty="0" smtClean="0"/>
              <a:t> + PHP, you can connect to and manipulate databases</a:t>
            </a:r>
          </a:p>
          <a:p>
            <a:r>
              <a:rPr lang="en-US" sz="2300" dirty="0" smtClean="0"/>
              <a:t>The most popular database system used with PHP</a:t>
            </a:r>
          </a:p>
          <a:p>
            <a:r>
              <a:rPr lang="en-US" sz="2300" dirty="0" smtClean="0"/>
              <a:t>Database system used on Web</a:t>
            </a:r>
          </a:p>
          <a:p>
            <a:r>
              <a:rPr lang="en-US" sz="2300" dirty="0" smtClean="0"/>
              <a:t>Runs on a server</a:t>
            </a:r>
          </a:p>
          <a:p>
            <a:r>
              <a:rPr lang="en-US" sz="2300" dirty="0" smtClean="0"/>
              <a:t>Very fast, reliable, easy to use</a:t>
            </a:r>
          </a:p>
          <a:p>
            <a:r>
              <a:rPr lang="en-US" sz="2300" dirty="0" smtClean="0"/>
              <a:t>Supports standard SQL</a:t>
            </a:r>
          </a:p>
          <a:p>
            <a:r>
              <a:rPr lang="en-US" sz="2300" dirty="0" smtClean="0"/>
              <a:t>Compiles on the most platforms</a:t>
            </a:r>
          </a:p>
          <a:p>
            <a:endParaRPr lang="el-GR" sz="2300" dirty="0"/>
          </a:p>
        </p:txBody>
      </p:sp>
      <p:pic>
        <p:nvPicPr>
          <p:cNvPr id="7" name="Content Placeholder 6" descr="mysql-workbench-logo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971600" y="1124744"/>
            <a:ext cx="2160240" cy="1150772"/>
          </a:xfr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2843808" y="1196752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427984" y="2420888"/>
            <a:ext cx="4716016" cy="366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JavaScript</a:t>
            </a:r>
            <a:r>
              <a:rPr kumimoji="0" lang="en-US" sz="23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Library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300" baseline="0" dirty="0" smtClean="0"/>
              <a:t>Greatly</a:t>
            </a:r>
            <a:r>
              <a:rPr lang="en-US" sz="2300" dirty="0" smtClean="0"/>
              <a:t> simplifies JS Programming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Easy to learn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300" dirty="0" smtClean="0"/>
              <a:t>Lightweight (</a:t>
            </a:r>
            <a:r>
              <a:rPr lang="en-US" sz="2300" i="1" dirty="0" smtClean="0"/>
              <a:t>“write less, do more”</a:t>
            </a:r>
            <a:r>
              <a:rPr lang="en-US" sz="2300" dirty="0" smtClean="0"/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300" dirty="0" smtClean="0"/>
              <a:t>More than 55% of 10 000 most visited websites use it.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3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l-GR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jquery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112" y="1052736"/>
            <a:ext cx="2160240" cy="122413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292080" y="188640"/>
            <a:ext cx="303468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jQuery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Bootstrap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7811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Twitter Bootstrap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Collection of tools for creating websites and web applications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Contains HTML and CSS-based design templates</a:t>
            </a:r>
          </a:p>
          <a:p>
            <a:endParaRPr lang="en-US" dirty="0" smtClean="0"/>
          </a:p>
          <a:p>
            <a:r>
              <a:rPr lang="en-US" dirty="0" smtClean="0"/>
              <a:t>Most popular project in GitHub</a:t>
            </a:r>
            <a:endParaRPr lang="el-GR" dirty="0"/>
          </a:p>
        </p:txBody>
      </p:sp>
      <p:pic>
        <p:nvPicPr>
          <p:cNvPr id="6" name="Content Placeholder 5" descr="twitter-bootstrap-770x514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lum bright="12000"/>
          </a:blip>
          <a:stretch>
            <a:fillRect/>
          </a:stretch>
        </p:blipFill>
        <p:spPr>
          <a:xfrm>
            <a:off x="4860032" y="1700808"/>
            <a:ext cx="4038600" cy="2261616"/>
          </a:xfrm>
        </p:spPr>
      </p:pic>
      <p:pic>
        <p:nvPicPr>
          <p:cNvPr id="7" name="Picture 6" descr="blog-githu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4653136"/>
            <a:ext cx="44196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24" y="274638"/>
            <a:ext cx="3898776" cy="1143000"/>
          </a:xfrm>
        </p:spPr>
        <p:txBody>
          <a:bodyPr/>
          <a:lstStyle/>
          <a:p>
            <a:r>
              <a:rPr lang="en-US" dirty="0" smtClean="0"/>
              <a:t>JSON</a:t>
            </a: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0" y="1340768"/>
            <a:ext cx="4644008" cy="2520279"/>
          </a:xfrm>
        </p:spPr>
        <p:txBody>
          <a:bodyPr>
            <a:normAutofit fontScale="92500" lnSpcReduction="10000"/>
          </a:bodyPr>
          <a:lstStyle/>
          <a:p>
            <a:r>
              <a:rPr lang="en-US" sz="2200" b="1" dirty="0" smtClean="0"/>
              <a:t>Asynchronous JavaScript &amp; XML</a:t>
            </a:r>
          </a:p>
          <a:p>
            <a:r>
              <a:rPr lang="en-US" sz="2000" dirty="0" smtClean="0"/>
              <a:t>NOT a new programming language</a:t>
            </a:r>
          </a:p>
          <a:p>
            <a:r>
              <a:rPr lang="en-US" sz="2000" dirty="0" smtClean="0"/>
              <a:t>But a new way to use existing standards</a:t>
            </a:r>
          </a:p>
          <a:p>
            <a:r>
              <a:rPr lang="en-US" sz="2000" dirty="0" smtClean="0"/>
              <a:t>The art of exchanging data with a server, and updating parts of a webpage, without reloading the whole page</a:t>
            </a:r>
          </a:p>
          <a:p>
            <a:r>
              <a:rPr lang="en-US" sz="2000" dirty="0" smtClean="0"/>
              <a:t>Used by:</a:t>
            </a:r>
          </a:p>
          <a:p>
            <a:pPr lvl="1"/>
            <a:r>
              <a:rPr lang="en-US" sz="1600" dirty="0" smtClean="0"/>
              <a:t>Google Maps, Gmail, YouTube, </a:t>
            </a:r>
            <a:r>
              <a:rPr lang="en-US" sz="1600" dirty="0" err="1" smtClean="0"/>
              <a:t>Facebook</a:t>
            </a:r>
            <a:r>
              <a:rPr lang="en-US" sz="1600" dirty="0" smtClean="0"/>
              <a:t> tabs.</a:t>
            </a:r>
          </a:p>
          <a:p>
            <a:endParaRPr lang="el-GR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9512" y="188640"/>
            <a:ext cx="42953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AJAX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jax_t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4581128"/>
            <a:ext cx="2411760" cy="128769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2000" y="1196753"/>
            <a:ext cx="4572000" cy="36724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JavaScript Object Notation</a:t>
            </a:r>
          </a:p>
          <a:p>
            <a:r>
              <a:rPr lang="en-US" sz="2000" dirty="0" smtClean="0"/>
              <a:t>Syntax for storing &amp; exchanging text information (like XML)</a:t>
            </a:r>
          </a:p>
          <a:p>
            <a:r>
              <a:rPr lang="en-US" sz="2000" dirty="0" smtClean="0"/>
              <a:t>Smaller than XML, and faster and easier to parse</a:t>
            </a:r>
          </a:p>
          <a:p>
            <a:r>
              <a:rPr lang="en-US" sz="2000" dirty="0" smtClean="0"/>
              <a:t>Self-</a:t>
            </a:r>
            <a:r>
              <a:rPr lang="en-US" sz="2000" dirty="0" err="1" smtClean="0"/>
              <a:t>descriping</a:t>
            </a:r>
            <a:endParaRPr lang="en-US" sz="2000" dirty="0" smtClean="0"/>
          </a:p>
          <a:p>
            <a:r>
              <a:rPr lang="en-US" sz="2000" dirty="0" smtClean="0"/>
              <a:t>Hierarchical</a:t>
            </a:r>
          </a:p>
          <a:p>
            <a:r>
              <a:rPr lang="en-US" sz="2000" dirty="0" smtClean="0"/>
              <a:t>JSON data can be </a:t>
            </a:r>
            <a:r>
              <a:rPr lang="en-US" sz="2000" smtClean="0"/>
              <a:t>transported using AJAX</a:t>
            </a:r>
            <a:endParaRPr lang="el-GR" sz="2000" dirty="0"/>
          </a:p>
        </p:txBody>
      </p:sp>
      <p:pic>
        <p:nvPicPr>
          <p:cNvPr id="9" name="Picture 8" descr="json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144" y="5445224"/>
            <a:ext cx="1463040" cy="90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1494</TotalTime>
  <Words>629</Words>
  <Application>Microsoft Office PowerPoint</Application>
  <PresentationFormat>On-screen Show (4:3)</PresentationFormat>
  <Paragraphs>122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Social Publishing System</vt:lpstr>
      <vt:lpstr>Social publishing</vt:lpstr>
      <vt:lpstr>The concept of our project</vt:lpstr>
      <vt:lpstr>PHP (Hypertext Preprocessor)</vt:lpstr>
      <vt:lpstr>HTML &amp; CSS</vt:lpstr>
      <vt:lpstr>MySQL</vt:lpstr>
      <vt:lpstr>Twitter Bootstrap</vt:lpstr>
      <vt:lpstr>JSON</vt:lpstr>
      <vt:lpstr>JavaScript</vt:lpstr>
      <vt:lpstr>Project Name : SocioPub</vt:lpstr>
      <vt:lpstr>Main features</vt:lpstr>
      <vt:lpstr>Create Account</vt:lpstr>
      <vt:lpstr>Login</vt:lpstr>
      <vt:lpstr>First time login</vt:lpstr>
      <vt:lpstr>Post an article</vt:lpstr>
      <vt:lpstr>Alignment</vt:lpstr>
      <vt:lpstr>Sharing</vt:lpstr>
      <vt:lpstr>Article features</vt:lpstr>
      <vt:lpstr>Filters</vt:lpstr>
      <vt:lpstr>Search</vt:lpstr>
      <vt:lpstr>Article manipulation</vt:lpstr>
      <vt:lpstr>Conclusions</vt:lpstr>
      <vt:lpstr>Any 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sonyvaio</dc:creator>
  <cp:lastModifiedBy>sonyvaio</cp:lastModifiedBy>
  <cp:revision>107</cp:revision>
  <dcterms:created xsi:type="dcterms:W3CDTF">2013-04-27T22:06:45Z</dcterms:created>
  <dcterms:modified xsi:type="dcterms:W3CDTF">2013-05-10T17:27:35Z</dcterms:modified>
</cp:coreProperties>
</file>